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13004800" cy="9753600"/>
  <p:notesSz cx="6858000" cy="9144000"/>
  <p:defaultTextStyle>
    <a:lvl1pPr algn="ctr" defTabSz="584200">
      <a:defRPr sz="3600">
        <a:latin typeface="+mn-lt"/>
        <a:ea typeface="+mn-ea"/>
        <a:cs typeface="+mn-cs"/>
        <a:sym typeface="Helvetica Light"/>
      </a:defRPr>
    </a:lvl1pPr>
    <a:lvl2pPr indent="228600" algn="ctr" defTabSz="584200">
      <a:defRPr sz="3600">
        <a:latin typeface="+mn-lt"/>
        <a:ea typeface="+mn-ea"/>
        <a:cs typeface="+mn-cs"/>
        <a:sym typeface="Helvetica Light"/>
      </a:defRPr>
    </a:lvl2pPr>
    <a:lvl3pPr indent="457200" algn="ctr" defTabSz="584200">
      <a:defRPr sz="3600">
        <a:latin typeface="+mn-lt"/>
        <a:ea typeface="+mn-ea"/>
        <a:cs typeface="+mn-cs"/>
        <a:sym typeface="Helvetica Light"/>
      </a:defRPr>
    </a:lvl3pPr>
    <a:lvl4pPr indent="685800" algn="ctr" defTabSz="584200">
      <a:defRPr sz="3600">
        <a:latin typeface="+mn-lt"/>
        <a:ea typeface="+mn-ea"/>
        <a:cs typeface="+mn-cs"/>
        <a:sym typeface="Helvetica Light"/>
      </a:defRPr>
    </a:lvl4pPr>
    <a:lvl5pPr indent="914400" algn="ctr" defTabSz="584200">
      <a:defRPr sz="3600">
        <a:latin typeface="+mn-lt"/>
        <a:ea typeface="+mn-ea"/>
        <a:cs typeface="+mn-cs"/>
        <a:sym typeface="Helvetica Light"/>
      </a:defRPr>
    </a:lvl5pPr>
    <a:lvl6pPr indent="1143000" algn="ctr" defTabSz="584200">
      <a:defRPr sz="3600">
        <a:latin typeface="+mn-lt"/>
        <a:ea typeface="+mn-ea"/>
        <a:cs typeface="+mn-cs"/>
        <a:sym typeface="Helvetica Light"/>
      </a:defRPr>
    </a:lvl6pPr>
    <a:lvl7pPr indent="1371600" algn="ctr" defTabSz="584200">
      <a:defRPr sz="3600">
        <a:latin typeface="+mn-lt"/>
        <a:ea typeface="+mn-ea"/>
        <a:cs typeface="+mn-cs"/>
        <a:sym typeface="Helvetica Light"/>
      </a:defRPr>
    </a:lvl7pPr>
    <a:lvl8pPr indent="1600200" algn="ctr" defTabSz="584200">
      <a:defRPr sz="3600">
        <a:latin typeface="+mn-lt"/>
        <a:ea typeface="+mn-ea"/>
        <a:cs typeface="+mn-cs"/>
        <a:sym typeface="Helvetica Light"/>
      </a:defRPr>
    </a:lvl8pPr>
    <a:lvl9pPr indent="1828800" algn="ctr" defTabSz="584200">
      <a:defRPr sz="3600"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6" name="Shape 6"/>
          <p:cNvSpPr/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9" name="Shape 9"/>
          <p:cNvSpPr/>
          <p:nvPr>
            <p:ph type="body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Title Text</a:t>
            </a:r>
          </a:p>
        </p:txBody>
      </p:sp>
      <p:sp>
        <p:nvSpPr>
          <p:cNvPr id="14" name="Shape 14"/>
          <p:cNvSpPr/>
          <p:nvPr>
            <p:ph type="body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19" name="Shape 1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22" name="Shape 22"/>
          <p:cNvSpPr/>
          <p:nvPr>
            <p:ph type="body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spd="med" advClick="1"/>
  <p:txStyles>
    <p:titleStyle>
      <a:lvl1pPr algn="ctr" defTabSz="584200">
        <a:defRPr sz="80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latin typeface="+mn-lt"/>
          <a:ea typeface="+mn-ea"/>
          <a:cs typeface="+mn-cs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jpe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3" Type="http://schemas.openxmlformats.org/officeDocument/2006/relationships/image" Target="../media/image1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3" Type="http://schemas.openxmlformats.org/officeDocument/2006/relationships/image" Target="../media/image2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0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Histology - REPR314</a:t>
            </a:r>
          </a:p>
        </p:txBody>
      </p:sp>
      <p:sp>
        <p:nvSpPr>
          <p:cNvPr id="33" name="Shape 3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Ovr>
    <a:masterClrMapping/>
  </p:clrMapOvr>
  <p:transition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asted-image.jpg"/>
          <p:cNvPicPr/>
          <p:nvPr/>
        </p:nvPicPr>
        <p:blipFill>
          <a:blip r:embed="rId2">
            <a:extLst/>
          </a:blip>
          <a:srcRect l="0" t="10226" r="0" b="25605"/>
          <a:stretch>
            <a:fillRect/>
          </a:stretch>
        </p:blipFill>
        <p:spPr>
          <a:xfrm>
            <a:off x="896316" y="738562"/>
            <a:ext cx="5486401" cy="6258752"/>
          </a:xfrm>
          <a:prstGeom prst="rect">
            <a:avLst/>
          </a:prstGeom>
          <a:ln w="12700">
            <a:miter lim="400000"/>
          </a:ln>
        </p:spPr>
      </p:pic>
      <p:sp>
        <p:nvSpPr>
          <p:cNvPr id="78" name="Shape 78"/>
          <p:cNvSpPr/>
          <p:nvPr/>
        </p:nvSpPr>
        <p:spPr>
          <a:xfrm>
            <a:off x="8010654" y="3928597"/>
            <a:ext cx="2374241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3600"/>
              <a:t>Epididymis</a:t>
            </a:r>
          </a:p>
        </p:txBody>
      </p:sp>
      <p:sp>
        <p:nvSpPr>
          <p:cNvPr id="79" name="Shape 79"/>
          <p:cNvSpPr/>
          <p:nvPr/>
        </p:nvSpPr>
        <p:spPr>
          <a:xfrm>
            <a:off x="906699" y="7795123"/>
            <a:ext cx="11358911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pseudostratified columnar epithelium with sterocilia</a:t>
            </a:r>
            <a:endParaRPr sz="3000"/>
          </a:p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Smooth muscle</a:t>
            </a:r>
          </a:p>
        </p:txBody>
      </p:sp>
      <p:sp>
        <p:nvSpPr>
          <p:cNvPr id="80" name="Shape 80"/>
          <p:cNvSpPr/>
          <p:nvPr/>
        </p:nvSpPr>
        <p:spPr>
          <a:xfrm>
            <a:off x="11245210" y="25905"/>
            <a:ext cx="1372017" cy="557314"/>
          </a:xfrm>
          <a:prstGeom prst="rect">
            <a:avLst/>
          </a:prstGeom>
          <a:solidFill>
            <a:srgbClr val="FFFFFF"/>
          </a:solidFill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 sz="2400"/>
              <a:t>8</a:t>
            </a:r>
          </a:p>
        </p:txBody>
      </p:sp>
    </p:spTree>
  </p:cSld>
  <p:clrMapOvr>
    <a:masterClrMapping/>
  </p:clrMapOvr>
  <p:transition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asted-image.jpg"/>
          <p:cNvPicPr/>
          <p:nvPr/>
        </p:nvPicPr>
        <p:blipFill>
          <a:blip r:embed="rId2">
            <a:extLst/>
          </a:blip>
          <a:srcRect l="0" t="16081" r="0" b="20921"/>
          <a:stretch>
            <a:fillRect/>
          </a:stretch>
        </p:blipFill>
        <p:spPr>
          <a:xfrm>
            <a:off x="424245" y="803282"/>
            <a:ext cx="5486401" cy="6144541"/>
          </a:xfrm>
          <a:prstGeom prst="rect">
            <a:avLst/>
          </a:prstGeom>
          <a:ln w="12700">
            <a:miter lim="400000"/>
          </a:ln>
        </p:spPr>
      </p:pic>
      <p:sp>
        <p:nvSpPr>
          <p:cNvPr id="83" name="Shape 83"/>
          <p:cNvSpPr/>
          <p:nvPr/>
        </p:nvSpPr>
        <p:spPr>
          <a:xfrm>
            <a:off x="8310017" y="3684947"/>
            <a:ext cx="1257758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3600"/>
              <a:t>Testis</a:t>
            </a:r>
          </a:p>
        </p:txBody>
      </p:sp>
      <p:sp>
        <p:nvSpPr>
          <p:cNvPr id="84" name="Shape 84"/>
          <p:cNvSpPr/>
          <p:nvPr/>
        </p:nvSpPr>
        <p:spPr>
          <a:xfrm>
            <a:off x="784525" y="7292595"/>
            <a:ext cx="4193626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Tunica albuginea </a:t>
            </a:r>
            <a:endParaRPr sz="3000"/>
          </a:p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Seminiferous tubules</a:t>
            </a:r>
          </a:p>
        </p:txBody>
      </p:sp>
      <p:sp>
        <p:nvSpPr>
          <p:cNvPr id="85" name="Shape 85"/>
          <p:cNvSpPr/>
          <p:nvPr/>
        </p:nvSpPr>
        <p:spPr>
          <a:xfrm>
            <a:off x="11245210" y="25905"/>
            <a:ext cx="1372017" cy="557314"/>
          </a:xfrm>
          <a:prstGeom prst="rect">
            <a:avLst/>
          </a:prstGeom>
          <a:solidFill>
            <a:srgbClr val="FFFFFF"/>
          </a:solidFill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 sz="2400"/>
              <a:t>9</a:t>
            </a:r>
          </a:p>
        </p:txBody>
      </p:sp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asted-image.png"/>
          <p:cNvPicPr/>
          <p:nvPr/>
        </p:nvPicPr>
        <p:blipFill>
          <a:blip r:embed="rId2">
            <a:extLst/>
          </a:blip>
          <a:srcRect l="13843" t="19359" r="0" b="13895"/>
          <a:stretch>
            <a:fillRect/>
          </a:stretch>
        </p:blipFill>
        <p:spPr>
          <a:xfrm>
            <a:off x="385461" y="635773"/>
            <a:ext cx="6302532" cy="6510015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pasted-image.jpg"/>
          <p:cNvPicPr/>
          <p:nvPr/>
        </p:nvPicPr>
        <p:blipFill>
          <a:blip r:embed="rId3">
            <a:extLst/>
          </a:blip>
          <a:srcRect l="0" t="18735" r="0" b="15690"/>
          <a:stretch>
            <a:fillRect/>
          </a:stretch>
        </p:blipFill>
        <p:spPr>
          <a:xfrm>
            <a:off x="6743908" y="692923"/>
            <a:ext cx="5486401" cy="6395804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Shape 37"/>
          <p:cNvSpPr/>
          <p:nvPr/>
        </p:nvSpPr>
        <p:spPr>
          <a:xfrm>
            <a:off x="225682" y="7218923"/>
            <a:ext cx="5457140" cy="1193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3600"/>
              <a:t>Mammary glands (active)</a:t>
            </a:r>
            <a:endParaRPr sz="3600"/>
          </a:p>
        </p:txBody>
      </p:sp>
      <p:sp>
        <p:nvSpPr>
          <p:cNvPr id="38" name="Shape 38"/>
          <p:cNvSpPr/>
          <p:nvPr/>
        </p:nvSpPr>
        <p:spPr>
          <a:xfrm>
            <a:off x="517265" y="8117990"/>
            <a:ext cx="3395431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alveoli with milk</a:t>
            </a:r>
            <a:endParaRPr sz="3000"/>
          </a:p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Ducts</a:t>
            </a:r>
          </a:p>
        </p:txBody>
      </p:sp>
      <p:sp>
        <p:nvSpPr>
          <p:cNvPr id="39" name="Shape 39"/>
          <p:cNvSpPr/>
          <p:nvPr/>
        </p:nvSpPr>
        <p:spPr>
          <a:xfrm>
            <a:off x="11245210" y="25905"/>
            <a:ext cx="1372017" cy="557314"/>
          </a:xfrm>
          <a:prstGeom prst="rect">
            <a:avLst/>
          </a:prstGeom>
          <a:solidFill>
            <a:srgbClr val="FFFFFF"/>
          </a:solidFill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 sz="2400"/>
              <a:t>1</a:t>
            </a:r>
          </a:p>
        </p:txBody>
      </p:sp>
    </p:spTree>
  </p:cSld>
  <p:clrMapOvr>
    <a:masterClrMapping/>
  </p:clrMapOvr>
  <p:transition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asted-image.png"/>
          <p:cNvPicPr/>
          <p:nvPr/>
        </p:nvPicPr>
        <p:blipFill>
          <a:blip r:embed="rId2">
            <a:extLst/>
          </a:blip>
          <a:srcRect l="10421" t="0" r="23887" b="0"/>
          <a:stretch>
            <a:fillRect/>
          </a:stretch>
        </p:blipFill>
        <p:spPr>
          <a:xfrm rot="5400000">
            <a:off x="5660606" y="1647402"/>
            <a:ext cx="7546482" cy="6458698"/>
          </a:xfrm>
          <a:prstGeom prst="rect">
            <a:avLst/>
          </a:prstGeom>
          <a:ln w="12700">
            <a:miter lim="400000"/>
          </a:ln>
        </p:spPr>
      </p:pic>
      <p:pic>
        <p:nvPicPr>
          <p:cNvPr id="42" name="pasted-image.jpg"/>
          <p:cNvPicPr/>
          <p:nvPr/>
        </p:nvPicPr>
        <p:blipFill>
          <a:blip r:embed="rId3">
            <a:extLst/>
          </a:blip>
          <a:srcRect l="0" t="21935" r="0" b="13661"/>
          <a:stretch>
            <a:fillRect/>
          </a:stretch>
        </p:blipFill>
        <p:spPr>
          <a:xfrm>
            <a:off x="340490" y="1100230"/>
            <a:ext cx="5486401" cy="6281593"/>
          </a:xfrm>
          <a:prstGeom prst="rect">
            <a:avLst/>
          </a:prstGeom>
          <a:ln w="12700">
            <a:miter lim="400000"/>
          </a:ln>
        </p:spPr>
      </p:pic>
      <p:sp>
        <p:nvSpPr>
          <p:cNvPr id="43" name="Shape 43"/>
          <p:cNvSpPr/>
          <p:nvPr/>
        </p:nvSpPr>
        <p:spPr>
          <a:xfrm>
            <a:off x="166580" y="7766079"/>
            <a:ext cx="5499203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3600"/>
              <a:t>Mammary glands (resting)</a:t>
            </a:r>
          </a:p>
        </p:txBody>
      </p:sp>
      <p:sp>
        <p:nvSpPr>
          <p:cNvPr id="44" name="Shape 44"/>
          <p:cNvSpPr/>
          <p:nvPr/>
        </p:nvSpPr>
        <p:spPr>
          <a:xfrm>
            <a:off x="229696" y="8567001"/>
            <a:ext cx="4991440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stroma more than glands</a:t>
            </a:r>
            <a:endParaRPr sz="3000"/>
          </a:p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Ducts</a:t>
            </a:r>
          </a:p>
        </p:txBody>
      </p:sp>
      <p:sp>
        <p:nvSpPr>
          <p:cNvPr id="45" name="Shape 45"/>
          <p:cNvSpPr/>
          <p:nvPr/>
        </p:nvSpPr>
        <p:spPr>
          <a:xfrm>
            <a:off x="11199526" y="345695"/>
            <a:ext cx="1372017" cy="557314"/>
          </a:xfrm>
          <a:prstGeom prst="rect">
            <a:avLst/>
          </a:prstGeom>
          <a:solidFill>
            <a:srgbClr val="FFFFFF"/>
          </a:solidFill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 sz="2400"/>
              <a:t>1</a:t>
            </a:r>
          </a:p>
        </p:txBody>
      </p:sp>
    </p:spTree>
  </p:cSld>
  <p:clrMapOvr>
    <a:masterClrMapping/>
  </p:clrMapOvr>
  <p:transition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asted-image.jpg"/>
          <p:cNvPicPr/>
          <p:nvPr/>
        </p:nvPicPr>
        <p:blipFill>
          <a:blip r:embed="rId2">
            <a:extLst/>
          </a:blip>
          <a:srcRect l="0" t="18813" r="0" b="13114"/>
          <a:stretch>
            <a:fillRect/>
          </a:stretch>
        </p:blipFill>
        <p:spPr>
          <a:xfrm>
            <a:off x="6235137" y="852860"/>
            <a:ext cx="5483659" cy="6639454"/>
          </a:xfrm>
          <a:prstGeom prst="rect">
            <a:avLst/>
          </a:prstGeom>
          <a:ln w="12700">
            <a:miter lim="400000"/>
          </a:ln>
        </p:spPr>
      </p:pic>
      <p:pic>
        <p:nvPicPr>
          <p:cNvPr id="48" name="pasted-image.jpg"/>
          <p:cNvPicPr/>
          <p:nvPr/>
        </p:nvPicPr>
        <p:blipFill>
          <a:blip r:embed="rId3">
            <a:extLst/>
          </a:blip>
          <a:srcRect l="0" t="12490" r="0" b="23419"/>
          <a:stretch>
            <a:fillRect/>
          </a:stretch>
        </p:blipFill>
        <p:spPr>
          <a:xfrm>
            <a:off x="355718" y="848966"/>
            <a:ext cx="5486401" cy="6251137"/>
          </a:xfrm>
          <a:prstGeom prst="rect">
            <a:avLst/>
          </a:prstGeom>
          <a:ln w="12700">
            <a:miter lim="400000"/>
          </a:ln>
        </p:spPr>
      </p:pic>
      <p:sp>
        <p:nvSpPr>
          <p:cNvPr id="49" name="Shape 49"/>
          <p:cNvSpPr/>
          <p:nvPr/>
        </p:nvSpPr>
        <p:spPr>
          <a:xfrm>
            <a:off x="317365" y="7353329"/>
            <a:ext cx="6063573" cy="147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stratified squamous epithelium </a:t>
            </a:r>
            <a:endParaRPr sz="3000"/>
          </a:p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Mucosa </a:t>
            </a:r>
            <a:endParaRPr sz="3000"/>
          </a:p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Muscularis layer</a:t>
            </a:r>
          </a:p>
        </p:txBody>
      </p:sp>
      <p:sp>
        <p:nvSpPr>
          <p:cNvPr id="50" name="Shape 50"/>
          <p:cNvSpPr/>
          <p:nvPr/>
        </p:nvSpPr>
        <p:spPr>
          <a:xfrm>
            <a:off x="11245210" y="25905"/>
            <a:ext cx="1372017" cy="557314"/>
          </a:xfrm>
          <a:prstGeom prst="rect">
            <a:avLst/>
          </a:prstGeom>
          <a:solidFill>
            <a:srgbClr val="FFFFFF"/>
          </a:solidFill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 sz="2400"/>
              <a:t>2</a:t>
            </a:r>
          </a:p>
        </p:txBody>
      </p:sp>
    </p:spTree>
  </p:cSld>
  <p:clrMapOvr>
    <a:masterClrMapping/>
  </p:clrMapOvr>
  <p:transition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asted-image.jpg"/>
          <p:cNvPicPr/>
          <p:nvPr/>
        </p:nvPicPr>
        <p:blipFill>
          <a:blip r:embed="rId2">
            <a:extLst/>
          </a:blip>
          <a:srcRect l="0" t="6635" r="0" b="16939"/>
          <a:stretch>
            <a:fillRect/>
          </a:stretch>
        </p:blipFill>
        <p:spPr>
          <a:xfrm>
            <a:off x="195823" y="1473289"/>
            <a:ext cx="5486401" cy="7454157"/>
          </a:xfrm>
          <a:prstGeom prst="rect">
            <a:avLst/>
          </a:prstGeom>
          <a:ln w="12700">
            <a:miter lim="400000"/>
          </a:ln>
        </p:spPr>
      </p:pic>
      <p:sp>
        <p:nvSpPr>
          <p:cNvPr id="53" name="Shape 53"/>
          <p:cNvSpPr/>
          <p:nvPr/>
        </p:nvSpPr>
        <p:spPr>
          <a:xfrm>
            <a:off x="6256927" y="3911600"/>
            <a:ext cx="5428066" cy="193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simple columnar epithelium</a:t>
            </a:r>
            <a:endParaRPr sz="3000"/>
          </a:p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Uterine glands</a:t>
            </a:r>
            <a:endParaRPr sz="3000"/>
          </a:p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Endometrium </a:t>
            </a:r>
            <a:endParaRPr sz="3000"/>
          </a:p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Myometrium </a:t>
            </a:r>
          </a:p>
        </p:txBody>
      </p:sp>
      <p:sp>
        <p:nvSpPr>
          <p:cNvPr id="54" name="Shape 54"/>
          <p:cNvSpPr/>
          <p:nvPr/>
        </p:nvSpPr>
        <p:spPr>
          <a:xfrm>
            <a:off x="11245210" y="25905"/>
            <a:ext cx="1372017" cy="557314"/>
          </a:xfrm>
          <a:prstGeom prst="rect">
            <a:avLst/>
          </a:prstGeom>
          <a:solidFill>
            <a:srgbClr val="FFFFFF"/>
          </a:solidFill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 sz="2400"/>
              <a:t>3</a:t>
            </a:r>
          </a:p>
        </p:txBody>
      </p:sp>
    </p:spTree>
  </p:cSld>
  <p:clrMapOvr>
    <a:masterClrMapping/>
  </p:clrMapOvr>
  <p:transition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asted-image.jpg"/>
          <p:cNvPicPr/>
          <p:nvPr/>
        </p:nvPicPr>
        <p:blipFill>
          <a:blip r:embed="rId2">
            <a:extLst/>
          </a:blip>
          <a:srcRect l="0" t="35284" r="15127" b="0"/>
          <a:stretch>
            <a:fillRect/>
          </a:stretch>
        </p:blipFill>
        <p:spPr>
          <a:xfrm>
            <a:off x="797333" y="917610"/>
            <a:ext cx="4656470" cy="6312049"/>
          </a:xfrm>
          <a:prstGeom prst="rect">
            <a:avLst/>
          </a:prstGeom>
          <a:ln w="12700">
            <a:miter lim="400000"/>
          </a:ln>
        </p:spPr>
      </p:pic>
      <p:pic>
        <p:nvPicPr>
          <p:cNvPr id="57" name="pasted-image.jpg"/>
          <p:cNvPicPr/>
          <p:nvPr/>
        </p:nvPicPr>
        <p:blipFill>
          <a:blip r:embed="rId3">
            <a:extLst/>
          </a:blip>
          <a:srcRect l="0" t="4215" r="0" b="32162"/>
          <a:stretch>
            <a:fillRect/>
          </a:stretch>
        </p:blipFill>
        <p:spPr>
          <a:xfrm>
            <a:off x="5617028" y="970791"/>
            <a:ext cx="5486401" cy="6205454"/>
          </a:xfrm>
          <a:prstGeom prst="rect">
            <a:avLst/>
          </a:prstGeom>
          <a:ln w="12700">
            <a:miter lim="400000"/>
          </a:ln>
        </p:spPr>
      </p:pic>
      <p:sp>
        <p:nvSpPr>
          <p:cNvPr id="58" name="Shape 58"/>
          <p:cNvSpPr/>
          <p:nvPr/>
        </p:nvSpPr>
        <p:spPr>
          <a:xfrm>
            <a:off x="912781" y="7354920"/>
            <a:ext cx="1341883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3600"/>
              <a:t>Ovary</a:t>
            </a:r>
          </a:p>
        </p:txBody>
      </p:sp>
      <p:sp>
        <p:nvSpPr>
          <p:cNvPr id="59" name="Shape 59"/>
          <p:cNvSpPr/>
          <p:nvPr/>
        </p:nvSpPr>
        <p:spPr>
          <a:xfrm>
            <a:off x="780333" y="8008138"/>
            <a:ext cx="7779217" cy="147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follicles in the cortex ( or: Graffian follicle)</a:t>
            </a:r>
            <a:endParaRPr sz="3000"/>
          </a:p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Medulla</a:t>
            </a:r>
            <a:endParaRPr sz="3000"/>
          </a:p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Germinal epithelium</a:t>
            </a:r>
          </a:p>
        </p:txBody>
      </p:sp>
      <p:sp>
        <p:nvSpPr>
          <p:cNvPr id="60" name="Shape 60"/>
          <p:cNvSpPr/>
          <p:nvPr/>
        </p:nvSpPr>
        <p:spPr>
          <a:xfrm>
            <a:off x="11245210" y="25905"/>
            <a:ext cx="1372017" cy="557314"/>
          </a:xfrm>
          <a:prstGeom prst="rect">
            <a:avLst/>
          </a:prstGeom>
          <a:solidFill>
            <a:srgbClr val="FFFFFF"/>
          </a:solidFill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 sz="2400"/>
              <a:t>4</a:t>
            </a:r>
          </a:p>
        </p:txBody>
      </p:sp>
    </p:spTree>
  </p:cSld>
  <p:clrMapOvr>
    <a:masterClrMapping/>
  </p:clrMapOvr>
  <p:transition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asted-image.jpg"/>
          <p:cNvPicPr/>
          <p:nvPr/>
        </p:nvPicPr>
        <p:blipFill>
          <a:blip r:embed="rId2">
            <a:extLst/>
          </a:blip>
          <a:srcRect l="0" t="19672" r="0" b="15378"/>
          <a:stretch>
            <a:fillRect/>
          </a:stretch>
        </p:blipFill>
        <p:spPr>
          <a:xfrm>
            <a:off x="370947" y="1161128"/>
            <a:ext cx="5486401" cy="6334892"/>
          </a:xfrm>
          <a:prstGeom prst="rect">
            <a:avLst/>
          </a:prstGeom>
          <a:ln w="12700">
            <a:miter lim="400000"/>
          </a:ln>
        </p:spPr>
      </p:pic>
      <p:sp>
        <p:nvSpPr>
          <p:cNvPr id="63" name="Shape 63"/>
          <p:cNvSpPr/>
          <p:nvPr/>
        </p:nvSpPr>
        <p:spPr>
          <a:xfrm>
            <a:off x="6022763" y="4004738"/>
            <a:ext cx="6898234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3600"/>
              <a:t>Uterine tube (Fallopian/ oviducts)</a:t>
            </a:r>
          </a:p>
        </p:txBody>
      </p:sp>
      <p:sp>
        <p:nvSpPr>
          <p:cNvPr id="64" name="Shape 64"/>
          <p:cNvSpPr/>
          <p:nvPr/>
        </p:nvSpPr>
        <p:spPr>
          <a:xfrm>
            <a:off x="614062" y="7856035"/>
            <a:ext cx="6761946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simple columnar ciliated epithelium</a:t>
            </a:r>
            <a:endParaRPr sz="3000"/>
          </a:p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Muscularis layer</a:t>
            </a:r>
          </a:p>
        </p:txBody>
      </p:sp>
      <p:sp>
        <p:nvSpPr>
          <p:cNvPr id="65" name="Shape 65"/>
          <p:cNvSpPr/>
          <p:nvPr/>
        </p:nvSpPr>
        <p:spPr>
          <a:xfrm>
            <a:off x="11245210" y="25905"/>
            <a:ext cx="1372017" cy="557314"/>
          </a:xfrm>
          <a:prstGeom prst="rect">
            <a:avLst/>
          </a:prstGeom>
          <a:solidFill>
            <a:srgbClr val="FFFFFF"/>
          </a:solidFill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 sz="2400"/>
              <a:t>5</a:t>
            </a:r>
          </a:p>
        </p:txBody>
      </p:sp>
    </p:spTree>
  </p:cSld>
  <p:clrMapOvr>
    <a:masterClrMapping/>
  </p:clrMapOvr>
  <p:transition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asted-image.jpg"/>
          <p:cNvPicPr/>
          <p:nvPr/>
        </p:nvPicPr>
        <p:blipFill>
          <a:blip r:embed="rId2">
            <a:extLst/>
          </a:blip>
          <a:srcRect l="0" t="26932" r="3330" b="9523"/>
          <a:stretch>
            <a:fillRect/>
          </a:stretch>
        </p:blipFill>
        <p:spPr>
          <a:xfrm>
            <a:off x="355718" y="376895"/>
            <a:ext cx="5303664" cy="6197838"/>
          </a:xfrm>
          <a:prstGeom prst="rect">
            <a:avLst/>
          </a:prstGeom>
          <a:ln w="12700">
            <a:miter lim="400000"/>
          </a:ln>
        </p:spPr>
      </p:pic>
      <p:sp>
        <p:nvSpPr>
          <p:cNvPr id="68" name="Shape 68"/>
          <p:cNvSpPr/>
          <p:nvPr/>
        </p:nvSpPr>
        <p:spPr>
          <a:xfrm>
            <a:off x="7346099" y="3304245"/>
            <a:ext cx="3155139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3600"/>
              <a:t>Prostate Gland</a:t>
            </a:r>
          </a:p>
        </p:txBody>
      </p:sp>
      <p:sp>
        <p:nvSpPr>
          <p:cNvPr id="69" name="Shape 69"/>
          <p:cNvSpPr/>
          <p:nvPr/>
        </p:nvSpPr>
        <p:spPr>
          <a:xfrm>
            <a:off x="1012343" y="7292417"/>
            <a:ext cx="7934665" cy="147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fibromuscular stroma</a:t>
            </a:r>
            <a:endParaRPr sz="3000"/>
          </a:p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Glandular tissue</a:t>
            </a:r>
            <a:endParaRPr sz="3000"/>
          </a:p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Corpora amylacea (prostatic concretions)  </a:t>
            </a:r>
          </a:p>
        </p:txBody>
      </p:sp>
      <p:sp>
        <p:nvSpPr>
          <p:cNvPr id="70" name="Shape 70"/>
          <p:cNvSpPr/>
          <p:nvPr/>
        </p:nvSpPr>
        <p:spPr>
          <a:xfrm>
            <a:off x="11245210" y="25905"/>
            <a:ext cx="1372017" cy="557314"/>
          </a:xfrm>
          <a:prstGeom prst="rect">
            <a:avLst/>
          </a:prstGeom>
          <a:solidFill>
            <a:srgbClr val="FFFFFF"/>
          </a:solidFill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 sz="2400"/>
              <a:t>6</a:t>
            </a:r>
          </a:p>
        </p:txBody>
      </p:sp>
    </p:spTree>
  </p:cSld>
  <p:clrMapOvr>
    <a:masterClrMapping/>
  </p:clrMapOvr>
  <p:transition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asted-image.jpg"/>
          <p:cNvPicPr/>
          <p:nvPr/>
        </p:nvPicPr>
        <p:blipFill>
          <a:blip r:embed="rId2">
            <a:extLst/>
          </a:blip>
          <a:srcRect l="0" t="28024" r="0" b="7416"/>
          <a:stretch>
            <a:fillRect/>
          </a:stretch>
        </p:blipFill>
        <p:spPr>
          <a:xfrm>
            <a:off x="431859" y="1077388"/>
            <a:ext cx="5486401" cy="6296821"/>
          </a:xfrm>
          <a:prstGeom prst="rect">
            <a:avLst/>
          </a:prstGeom>
          <a:ln w="12700">
            <a:miter lim="400000"/>
          </a:ln>
        </p:spPr>
      </p:pic>
      <p:sp>
        <p:nvSpPr>
          <p:cNvPr id="73" name="Shape 73"/>
          <p:cNvSpPr/>
          <p:nvPr/>
        </p:nvSpPr>
        <p:spPr>
          <a:xfrm>
            <a:off x="7676019" y="4370212"/>
            <a:ext cx="2952142" cy="64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3600"/>
              <a:t>Vas Deferens </a:t>
            </a:r>
          </a:p>
        </p:txBody>
      </p:sp>
      <p:sp>
        <p:nvSpPr>
          <p:cNvPr id="74" name="Shape 74"/>
          <p:cNvSpPr/>
          <p:nvPr/>
        </p:nvSpPr>
        <p:spPr>
          <a:xfrm>
            <a:off x="770966" y="8054000"/>
            <a:ext cx="9571440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pseudostratified columnar epithelium with sterocilia </a:t>
            </a:r>
            <a:endParaRPr sz="3000"/>
          </a:p>
          <a:p>
            <a:pPr lvl="0" marL="529166" indent="-529166" algn="l">
              <a:buSzPct val="100000"/>
              <a:buAutoNum type="arabicParenR" startAt="1"/>
              <a:defRPr sz="1800"/>
            </a:pPr>
            <a:r>
              <a:rPr sz="3000"/>
              <a:t>3 muscularis layers</a:t>
            </a:r>
          </a:p>
        </p:txBody>
      </p:sp>
      <p:sp>
        <p:nvSpPr>
          <p:cNvPr id="75" name="Shape 75"/>
          <p:cNvSpPr/>
          <p:nvPr/>
        </p:nvSpPr>
        <p:spPr>
          <a:xfrm>
            <a:off x="11245210" y="25905"/>
            <a:ext cx="1372017" cy="557314"/>
          </a:xfrm>
          <a:prstGeom prst="rect">
            <a:avLst/>
          </a:prstGeom>
          <a:solidFill>
            <a:srgbClr val="FFFFFF"/>
          </a:solidFill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2400"/>
            </a:lvl1pPr>
          </a:lstStyle>
          <a:p>
            <a:pPr lvl="0">
              <a:defRPr sz="1800"/>
            </a:pPr>
            <a:r>
              <a:rPr sz="2400"/>
              <a:t>7</a:t>
            </a:r>
          </a:p>
        </p:txBody>
      </p:sp>
    </p:spTree>
  </p:cSld>
  <p:clrMapOvr>
    <a:masterClrMapping/>
  </p:clrMapOvr>
  <p:transition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